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Nunito SemiBold"/>
      <p:regular r:id="rId21"/>
      <p:bold r:id="rId22"/>
      <p:italic r:id="rId23"/>
      <p:boldItalic r:id="rId24"/>
    </p:embeddedFont>
    <p:embeddedFont>
      <p:font typeface="Nuni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8CCE26-D56D-4C31-8DB3-F1F0E4CBFCD6}">
  <a:tblStyle styleId="{F18CCE26-D56D-4C31-8DB3-F1F0E4CBFCD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SemiBold-bold.fntdata"/><Relationship Id="rId21" Type="http://schemas.openxmlformats.org/officeDocument/2006/relationships/font" Target="fonts/NunitoSemiBold-regular.fntdata"/><Relationship Id="rId24" Type="http://schemas.openxmlformats.org/officeDocument/2006/relationships/font" Target="fonts/NunitoSemiBold-boldItalic.fntdata"/><Relationship Id="rId23" Type="http://schemas.openxmlformats.org/officeDocument/2006/relationships/font" Target="fonts/Nunito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8de393db75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 name="Google Shape;227;g8de393db75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 name="Google Shape;23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de393db75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de393db75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 name="Google Shape;242;g8de393db75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 name="Google Shape;24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de393db75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de393db75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 name="Google Shape;257;g8de393db75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4" name="Google Shape;26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8" name="Google Shape;16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 name="Google Shape;18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8e0fb51b11_0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 name="Google Shape;199;g8e0fb51b11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 name="Google Shape;20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de393db75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3" name="Google Shape;213;g8de393db75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1" name="Google Shape;22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kokonetworks.atlassian.net/wiki/spaces/DR/pages/1783070721/Accessing+app+s+functionality+from+a+web+page+without+using+Javascript+Interfac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hyperlink" Target="https://docs.google.com/presentation/d/1yLqJdfnkGZJuKvxu6bEbSOBv5LJcJ0nr9MpDhyC4ohA/edit?pli=1#slide=id.g739d0c78e4_0_39"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136922"/>
            <a:ext cx="5369400" cy="1347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3000"/>
              <a:t>KP Reliability and Performance Improvement Design Doc</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Maintenance OTP</a:t>
            </a:r>
            <a:endParaRPr/>
          </a:p>
        </p:txBody>
      </p:sp>
      <p:sp>
        <p:nvSpPr>
          <p:cNvPr id="230" name="Google Shape;230;p28"/>
          <p:cNvSpPr txBox="1"/>
          <p:nvPr/>
        </p:nvSpPr>
        <p:spPr>
          <a:xfrm>
            <a:off x="513550" y="1213275"/>
            <a:ext cx="5092800" cy="4895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Nunito"/>
              <a:buChar char="●"/>
            </a:pPr>
            <a:r>
              <a:rPr lang="en-US" sz="2000">
                <a:latin typeface="Nunito"/>
                <a:ea typeface="Nunito"/>
                <a:cs typeface="Nunito"/>
                <a:sym typeface="Nunito"/>
              </a:rPr>
              <a:t>Currently, the config which makes a user enter an OTP when login into the maintenance interface is part of the KP details </a:t>
            </a:r>
            <a:r>
              <a:rPr b="1" lang="en-US" sz="2000">
                <a:latin typeface="Nunito"/>
                <a:ea typeface="Nunito"/>
                <a:cs typeface="Nunito"/>
                <a:sym typeface="Nunito"/>
              </a:rPr>
              <a:t>/v3/kp/details</a:t>
            </a:r>
            <a:endParaRPr b="1"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US" sz="2000">
                <a:latin typeface="Nunito"/>
                <a:ea typeface="Nunito"/>
                <a:cs typeface="Nunito"/>
                <a:sym typeface="Nunito"/>
              </a:rPr>
              <a:t>This design means that any KP has to be restarted to pick up changes to the config</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US" sz="2000">
                <a:latin typeface="Nunito"/>
                <a:ea typeface="Nunito"/>
                <a:cs typeface="Nunito"/>
                <a:sym typeface="Nunito"/>
              </a:rPr>
              <a:t>To prevent restarting requirement, the config will be moved to the </a:t>
            </a:r>
            <a:r>
              <a:rPr b="1" lang="en-US" sz="2000">
                <a:latin typeface="Nunito"/>
                <a:ea typeface="Nunito"/>
                <a:cs typeface="Nunito"/>
                <a:sym typeface="Nunito"/>
              </a:rPr>
              <a:t>customer details</a:t>
            </a:r>
            <a:r>
              <a:rPr lang="en-US" sz="2000">
                <a:latin typeface="Nunito"/>
                <a:ea typeface="Nunito"/>
                <a:cs typeface="Nunito"/>
                <a:sym typeface="Nunito"/>
              </a:rPr>
              <a:t> response instead: </a:t>
            </a:r>
            <a:r>
              <a:rPr b="1" lang="en-US" sz="2000">
                <a:latin typeface="Nunito"/>
                <a:ea typeface="Nunito"/>
                <a:cs typeface="Nunito"/>
                <a:sym typeface="Nunito"/>
              </a:rPr>
              <a:t>/kp/customer/details</a:t>
            </a:r>
            <a:endParaRPr b="1" sz="2000">
              <a:latin typeface="Nunito"/>
              <a:ea typeface="Nunito"/>
              <a:cs typeface="Nunito"/>
              <a:sym typeface="Nunito"/>
            </a:endParaRPr>
          </a:p>
          <a:p>
            <a:pPr indent="0" lvl="0" marL="457200" rtl="0" algn="l">
              <a:spcBef>
                <a:spcPts val="0"/>
              </a:spcBef>
              <a:spcAft>
                <a:spcPts val="0"/>
              </a:spcAft>
              <a:buNone/>
            </a:pPr>
            <a:r>
              <a:t/>
            </a:r>
            <a:endParaRPr sz="2000">
              <a:latin typeface="Nunito"/>
              <a:ea typeface="Nunito"/>
              <a:cs typeface="Nunito"/>
              <a:sym typeface="Nunito"/>
            </a:endParaRPr>
          </a:p>
        </p:txBody>
      </p:sp>
      <p:sp>
        <p:nvSpPr>
          <p:cNvPr id="231" name="Google Shape;231;p28"/>
          <p:cNvSpPr txBox="1"/>
          <p:nvPr/>
        </p:nvSpPr>
        <p:spPr>
          <a:xfrm>
            <a:off x="6800850" y="1213275"/>
            <a:ext cx="4932300" cy="5077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sz="1200">
                <a:solidFill>
                  <a:schemeClr val="dk1"/>
                </a:solidFill>
                <a:latin typeface="Nunito"/>
                <a:ea typeface="Nunito"/>
                <a:cs typeface="Nunito"/>
                <a:sym typeface="Nunito"/>
              </a:rPr>
              <a:t>{</a:t>
            </a:r>
            <a:endParaRPr sz="1200">
              <a:solidFill>
                <a:schemeClr val="dk1"/>
              </a:solidFill>
              <a:latin typeface="Nunito"/>
              <a:ea typeface="Nunito"/>
              <a:cs typeface="Nunito"/>
              <a:sym typeface="Nunito"/>
            </a:endParaRPr>
          </a:p>
          <a:p>
            <a:pPr indent="0" lvl="0" marL="457200" rtl="0" algn="l">
              <a:spcBef>
                <a:spcPts val="0"/>
              </a:spcBef>
              <a:spcAft>
                <a:spcPts val="0"/>
              </a:spcAft>
              <a:buNone/>
            </a:pPr>
            <a:r>
              <a:rPr lang="en-US" sz="1200">
                <a:solidFill>
                  <a:schemeClr val="dk1"/>
                </a:solidFill>
                <a:latin typeface="Nunito"/>
                <a:ea typeface="Nunito"/>
                <a:cs typeface="Nunito"/>
                <a:sym typeface="Nunito"/>
              </a:rPr>
              <a:t>  "customer_details": {</a:t>
            </a:r>
            <a:endParaRPr sz="1200">
              <a:solidFill>
                <a:schemeClr val="dk1"/>
              </a:solidFill>
              <a:latin typeface="Nunito"/>
              <a:ea typeface="Nunito"/>
              <a:cs typeface="Nunito"/>
              <a:sym typeface="Nunito"/>
            </a:endParaRPr>
          </a:p>
          <a:p>
            <a:pPr indent="0" lvl="0" marL="457200" rtl="0" algn="l">
              <a:spcBef>
                <a:spcPts val="0"/>
              </a:spcBef>
              <a:spcAft>
                <a:spcPts val="0"/>
              </a:spcAft>
              <a:buNone/>
            </a:pPr>
            <a:r>
              <a:rPr lang="en-US" sz="1200">
                <a:solidFill>
                  <a:schemeClr val="dk1"/>
                </a:solidFill>
                <a:latin typeface="Nunito"/>
                <a:ea typeface="Nunito"/>
                <a:cs typeface="Nunito"/>
                <a:sym typeface="Nunito"/>
              </a:rPr>
              <a:t>    "available_free_fuel": 0,</a:t>
            </a:r>
            <a:endParaRPr sz="1200">
              <a:solidFill>
                <a:schemeClr val="dk1"/>
              </a:solidFill>
              <a:latin typeface="Nunito"/>
              <a:ea typeface="Nunito"/>
              <a:cs typeface="Nunito"/>
              <a:sym typeface="Nunito"/>
            </a:endParaRPr>
          </a:p>
          <a:p>
            <a:pPr indent="0" lvl="0" marL="457200" rtl="0" algn="l">
              <a:spcBef>
                <a:spcPts val="0"/>
              </a:spcBef>
              <a:spcAft>
                <a:spcPts val="0"/>
              </a:spcAft>
              <a:buNone/>
            </a:pPr>
            <a:r>
              <a:rPr lang="en-US" sz="1200">
                <a:solidFill>
                  <a:schemeClr val="dk1"/>
                </a:solidFill>
                <a:latin typeface="Nunito"/>
                <a:ea typeface="Nunito"/>
                <a:cs typeface="Nunito"/>
                <a:sym typeface="Nunito"/>
              </a:rPr>
              <a:t>    "canister_tag_codes": [],</a:t>
            </a:r>
            <a:endParaRPr sz="1200">
              <a:solidFill>
                <a:schemeClr val="dk1"/>
              </a:solidFill>
              <a:latin typeface="Nunito"/>
              <a:ea typeface="Nunito"/>
              <a:cs typeface="Nunito"/>
              <a:sym typeface="Nunito"/>
            </a:endParaRPr>
          </a:p>
          <a:p>
            <a:pPr indent="0" lvl="0" marL="457200" rtl="0" algn="l">
              <a:spcBef>
                <a:spcPts val="0"/>
              </a:spcBef>
              <a:spcAft>
                <a:spcPts val="0"/>
              </a:spcAft>
              <a:buNone/>
            </a:pPr>
            <a:r>
              <a:rPr lang="en-US" sz="1200">
                <a:solidFill>
                  <a:schemeClr val="dk1"/>
                </a:solidFill>
                <a:latin typeface="Nunito"/>
                <a:ea typeface="Nunito"/>
                <a:cs typeface="Nunito"/>
                <a:sym typeface="Nunito"/>
              </a:rPr>
              <a:t>    "id": 18,</a:t>
            </a:r>
            <a:endParaRPr sz="1200">
              <a:solidFill>
                <a:schemeClr val="dk1"/>
              </a:solidFill>
              <a:latin typeface="Nunito"/>
              <a:ea typeface="Nunito"/>
              <a:cs typeface="Nunito"/>
              <a:sym typeface="Nunito"/>
            </a:endParaRPr>
          </a:p>
          <a:p>
            <a:pPr indent="0" lvl="0" marL="457200" rtl="0" algn="l">
              <a:spcBef>
                <a:spcPts val="0"/>
              </a:spcBef>
              <a:spcAft>
                <a:spcPts val="0"/>
              </a:spcAft>
              <a:buNone/>
            </a:pPr>
            <a:r>
              <a:rPr lang="en-US" sz="1200">
                <a:solidFill>
                  <a:schemeClr val="dk1"/>
                </a:solidFill>
                <a:latin typeface="Nunito"/>
                <a:ea typeface="Nunito"/>
                <a:cs typeface="Nunito"/>
                <a:sym typeface="Nunito"/>
              </a:rPr>
              <a:t>    "is_free_fuel_available": false,</a:t>
            </a:r>
            <a:endParaRPr sz="1200">
              <a:solidFill>
                <a:schemeClr val="dk1"/>
              </a:solidFill>
              <a:latin typeface="Nunito"/>
              <a:ea typeface="Nunito"/>
              <a:cs typeface="Nunito"/>
              <a:sym typeface="Nunito"/>
            </a:endParaRPr>
          </a:p>
          <a:p>
            <a:pPr indent="0" lvl="0" marL="457200" rtl="0" algn="l">
              <a:spcBef>
                <a:spcPts val="0"/>
              </a:spcBef>
              <a:spcAft>
                <a:spcPts val="0"/>
              </a:spcAft>
              <a:buNone/>
            </a:pPr>
            <a:r>
              <a:rPr lang="en-US" sz="1200">
                <a:solidFill>
                  <a:schemeClr val="dk1"/>
                </a:solidFill>
                <a:latin typeface="Nunito"/>
                <a:ea typeface="Nunito"/>
                <a:cs typeface="Nunito"/>
                <a:sym typeface="Nunito"/>
              </a:rPr>
              <a:t>    "language": "en",</a:t>
            </a:r>
            <a:endParaRPr sz="1200">
              <a:solidFill>
                <a:schemeClr val="dk1"/>
              </a:solidFill>
              <a:latin typeface="Nunito"/>
              <a:ea typeface="Nunito"/>
              <a:cs typeface="Nunito"/>
              <a:sym typeface="Nunito"/>
            </a:endParaRPr>
          </a:p>
          <a:p>
            <a:pPr indent="0" lvl="0" marL="457200" rtl="0" algn="l">
              <a:spcBef>
                <a:spcPts val="0"/>
              </a:spcBef>
              <a:spcAft>
                <a:spcPts val="0"/>
              </a:spcAft>
              <a:buNone/>
            </a:pPr>
            <a:r>
              <a:rPr lang="en-US" sz="1200">
                <a:solidFill>
                  <a:schemeClr val="dk1"/>
                </a:solidFill>
                <a:latin typeface="Nunito"/>
                <a:ea typeface="Nunito"/>
                <a:cs typeface="Nunito"/>
                <a:sym typeface="Nunito"/>
              </a:rPr>
              <a:t>    "maintenance_user_type": "SUPER_MAINTENANCE_USER",</a:t>
            </a:r>
            <a:endParaRPr sz="1200">
              <a:solidFill>
                <a:schemeClr val="dk1"/>
              </a:solidFill>
              <a:latin typeface="Nunito"/>
              <a:ea typeface="Nunito"/>
              <a:cs typeface="Nunito"/>
              <a:sym typeface="Nunito"/>
            </a:endParaRPr>
          </a:p>
          <a:p>
            <a:pPr indent="0" lvl="0" marL="457200" rtl="0" algn="l">
              <a:spcBef>
                <a:spcPts val="0"/>
              </a:spcBef>
              <a:spcAft>
                <a:spcPts val="0"/>
              </a:spcAft>
              <a:buNone/>
            </a:pPr>
            <a:r>
              <a:rPr lang="en-US" sz="1200">
                <a:solidFill>
                  <a:schemeClr val="dk1"/>
                </a:solidFill>
                <a:latin typeface="Nunito"/>
                <a:ea typeface="Nunito"/>
                <a:cs typeface="Nunito"/>
                <a:sym typeface="Nunito"/>
              </a:rPr>
              <a:t>    "max_dispense_ml": 2300,</a:t>
            </a:r>
            <a:endParaRPr sz="1200">
              <a:solidFill>
                <a:schemeClr val="dk1"/>
              </a:solidFill>
              <a:latin typeface="Nunito"/>
              <a:ea typeface="Nunito"/>
              <a:cs typeface="Nunito"/>
              <a:sym typeface="Nunito"/>
            </a:endParaRPr>
          </a:p>
          <a:p>
            <a:pPr indent="0" lvl="0" marL="457200" rtl="0" algn="l">
              <a:spcBef>
                <a:spcPts val="0"/>
              </a:spcBef>
              <a:spcAft>
                <a:spcPts val="0"/>
              </a:spcAft>
              <a:buNone/>
            </a:pPr>
            <a:r>
              <a:rPr lang="en-US" sz="1200">
                <a:solidFill>
                  <a:schemeClr val="dk1"/>
                </a:solidFill>
                <a:latin typeface="Nunito"/>
                <a:ea typeface="Nunito"/>
                <a:cs typeface="Nunito"/>
                <a:sym typeface="Nunito"/>
              </a:rPr>
              <a:t>    "name": "BRIAN",</a:t>
            </a:r>
            <a:endParaRPr sz="1200">
              <a:solidFill>
                <a:schemeClr val="dk1"/>
              </a:solidFill>
              <a:latin typeface="Nunito"/>
              <a:ea typeface="Nunito"/>
              <a:cs typeface="Nunito"/>
              <a:sym typeface="Nunito"/>
            </a:endParaRPr>
          </a:p>
          <a:p>
            <a:pPr indent="0" lvl="0" marL="457200" rtl="0" algn="l">
              <a:spcBef>
                <a:spcPts val="0"/>
              </a:spcBef>
              <a:spcAft>
                <a:spcPts val="0"/>
              </a:spcAft>
              <a:buNone/>
            </a:pPr>
            <a:r>
              <a:rPr lang="en-US" sz="1200">
                <a:solidFill>
                  <a:schemeClr val="dk1"/>
                </a:solidFill>
                <a:latin typeface="Nunito"/>
                <a:ea typeface="Nunito"/>
                <a:cs typeface="Nunito"/>
                <a:sym typeface="Nunito"/>
              </a:rPr>
              <a:t>    "number_of_stoves_owned": 0,</a:t>
            </a:r>
            <a:endParaRPr sz="1200">
              <a:solidFill>
                <a:schemeClr val="dk1"/>
              </a:solidFill>
              <a:latin typeface="Nunito"/>
              <a:ea typeface="Nunito"/>
              <a:cs typeface="Nunito"/>
              <a:sym typeface="Nunito"/>
            </a:endParaRPr>
          </a:p>
          <a:p>
            <a:pPr indent="0" lvl="0" marL="457200" rtl="0" algn="l">
              <a:spcBef>
                <a:spcPts val="0"/>
              </a:spcBef>
              <a:spcAft>
                <a:spcPts val="0"/>
              </a:spcAft>
              <a:buNone/>
            </a:pPr>
            <a:r>
              <a:rPr lang="en-US" sz="1200">
                <a:solidFill>
                  <a:schemeClr val="dk1"/>
                </a:solidFill>
                <a:latin typeface="Nunito"/>
                <a:ea typeface="Nunito"/>
                <a:cs typeface="Nunito"/>
                <a:sym typeface="Nunito"/>
              </a:rPr>
              <a:t>    "number_of_stoves_sold": 0,</a:t>
            </a:r>
            <a:endParaRPr sz="1200">
              <a:solidFill>
                <a:schemeClr val="dk1"/>
              </a:solidFill>
              <a:latin typeface="Nunito"/>
              <a:ea typeface="Nunito"/>
              <a:cs typeface="Nunito"/>
              <a:sym typeface="Nunito"/>
            </a:endParaRPr>
          </a:p>
          <a:p>
            <a:pPr indent="0" lvl="0" marL="457200" rtl="0" algn="l">
              <a:spcBef>
                <a:spcPts val="0"/>
              </a:spcBef>
              <a:spcAft>
                <a:spcPts val="0"/>
              </a:spcAft>
              <a:buNone/>
            </a:pPr>
            <a:r>
              <a:rPr lang="en-US" sz="1200">
                <a:solidFill>
                  <a:schemeClr val="dk1"/>
                </a:solidFill>
                <a:latin typeface="Nunito"/>
                <a:ea typeface="Nunito"/>
                <a:cs typeface="Nunito"/>
                <a:sym typeface="Nunito"/>
              </a:rPr>
              <a:t>    "phone_number": "0725946968",</a:t>
            </a:r>
            <a:endParaRPr sz="1200">
              <a:solidFill>
                <a:schemeClr val="dk1"/>
              </a:solidFill>
              <a:latin typeface="Nunito"/>
              <a:ea typeface="Nunito"/>
              <a:cs typeface="Nunito"/>
              <a:sym typeface="Nunito"/>
            </a:endParaRPr>
          </a:p>
          <a:p>
            <a:pPr indent="0" lvl="0" marL="457200" rtl="0" algn="l">
              <a:spcBef>
                <a:spcPts val="0"/>
              </a:spcBef>
              <a:spcAft>
                <a:spcPts val="0"/>
              </a:spcAft>
              <a:buNone/>
            </a:pPr>
            <a:r>
              <a:rPr lang="en-US" sz="1200">
                <a:solidFill>
                  <a:schemeClr val="dk1"/>
                </a:solidFill>
                <a:latin typeface="Nunito"/>
                <a:ea typeface="Nunito"/>
                <a:cs typeface="Nunito"/>
                <a:sym typeface="Nunito"/>
              </a:rPr>
              <a:t>    "signup_status": "RESET_PIN",</a:t>
            </a:r>
            <a:endParaRPr sz="1200">
              <a:solidFill>
                <a:schemeClr val="dk1"/>
              </a:solidFill>
              <a:latin typeface="Nunito"/>
              <a:ea typeface="Nunito"/>
              <a:cs typeface="Nunito"/>
              <a:sym typeface="Nunito"/>
            </a:endParaRPr>
          </a:p>
          <a:p>
            <a:pPr indent="0" lvl="0" marL="457200" rtl="0" algn="l">
              <a:spcBef>
                <a:spcPts val="0"/>
              </a:spcBef>
              <a:spcAft>
                <a:spcPts val="0"/>
              </a:spcAft>
              <a:buNone/>
            </a:pPr>
            <a:r>
              <a:rPr lang="en-US" sz="1200">
                <a:solidFill>
                  <a:schemeClr val="dk1"/>
                </a:solidFill>
                <a:latin typeface="Nunito"/>
                <a:ea typeface="Nunito"/>
                <a:cs typeface="Nunito"/>
                <a:sym typeface="Nunito"/>
              </a:rPr>
              <a:t>    "terms_accepted": true,</a:t>
            </a:r>
            <a:endParaRPr sz="1200">
              <a:solidFill>
                <a:schemeClr val="dk1"/>
              </a:solidFill>
              <a:latin typeface="Nunito"/>
              <a:ea typeface="Nunito"/>
              <a:cs typeface="Nunito"/>
              <a:sym typeface="Nunito"/>
            </a:endParaRPr>
          </a:p>
          <a:p>
            <a:pPr indent="0" lvl="0" marL="457200" rtl="0" algn="l">
              <a:spcBef>
                <a:spcPts val="0"/>
              </a:spcBef>
              <a:spcAft>
                <a:spcPts val="0"/>
              </a:spcAft>
              <a:buNone/>
            </a:pPr>
            <a:r>
              <a:rPr lang="en-US" sz="1200">
                <a:solidFill>
                  <a:schemeClr val="dk1"/>
                </a:solidFill>
                <a:latin typeface="Nunito"/>
                <a:ea typeface="Nunito"/>
                <a:cs typeface="Nunito"/>
                <a:sym typeface="Nunito"/>
              </a:rPr>
              <a:t>    "wallet_balance": 0.0</a:t>
            </a:r>
            <a:endParaRPr sz="1200">
              <a:solidFill>
                <a:schemeClr val="dk1"/>
              </a:solidFill>
              <a:latin typeface="Nunito"/>
              <a:ea typeface="Nunito"/>
              <a:cs typeface="Nunito"/>
              <a:sym typeface="Nunito"/>
            </a:endParaRPr>
          </a:p>
          <a:p>
            <a:pPr indent="0" lvl="0" marL="457200" rtl="0" algn="l">
              <a:spcBef>
                <a:spcPts val="0"/>
              </a:spcBef>
              <a:spcAft>
                <a:spcPts val="0"/>
              </a:spcAft>
              <a:buNone/>
            </a:pPr>
            <a:r>
              <a:rPr lang="en-US" sz="1200">
                <a:solidFill>
                  <a:schemeClr val="dk1"/>
                </a:solidFill>
                <a:latin typeface="Nunito"/>
                <a:ea typeface="Nunito"/>
                <a:cs typeface="Nunito"/>
                <a:sym typeface="Nunito"/>
              </a:rPr>
              <a:t>  },</a:t>
            </a:r>
            <a:endParaRPr sz="1200">
              <a:solidFill>
                <a:schemeClr val="dk1"/>
              </a:solidFill>
              <a:latin typeface="Nunito"/>
              <a:ea typeface="Nunito"/>
              <a:cs typeface="Nunito"/>
              <a:sym typeface="Nunito"/>
            </a:endParaRPr>
          </a:p>
          <a:p>
            <a:pPr indent="0" lvl="0" marL="457200" rtl="0" algn="l">
              <a:spcBef>
                <a:spcPts val="0"/>
              </a:spcBef>
              <a:spcAft>
                <a:spcPts val="0"/>
              </a:spcAft>
              <a:buNone/>
            </a:pPr>
            <a:r>
              <a:rPr lang="en-US" sz="1200">
                <a:solidFill>
                  <a:schemeClr val="dk1"/>
                </a:solidFill>
                <a:latin typeface="Nunito"/>
                <a:ea typeface="Nunito"/>
                <a:cs typeface="Nunito"/>
                <a:sym typeface="Nunito"/>
              </a:rPr>
              <a:t>  "fuel_config": {</a:t>
            </a:r>
            <a:endParaRPr sz="1200">
              <a:solidFill>
                <a:schemeClr val="dk1"/>
              </a:solidFill>
              <a:latin typeface="Nunito"/>
              <a:ea typeface="Nunito"/>
              <a:cs typeface="Nunito"/>
              <a:sym typeface="Nunito"/>
            </a:endParaRPr>
          </a:p>
          <a:p>
            <a:pPr indent="0" lvl="0" marL="457200" rtl="0" algn="l">
              <a:spcBef>
                <a:spcPts val="0"/>
              </a:spcBef>
              <a:spcAft>
                <a:spcPts val="0"/>
              </a:spcAft>
              <a:buNone/>
            </a:pPr>
            <a:r>
              <a:rPr lang="en-US" sz="1200">
                <a:solidFill>
                  <a:schemeClr val="dk1"/>
                </a:solidFill>
                <a:latin typeface="Nunito"/>
                <a:ea typeface="Nunito"/>
                <a:cs typeface="Nunito"/>
                <a:sym typeface="Nunito"/>
              </a:rPr>
              <a:t>    "fuel_cost_per_litre": 88.39,</a:t>
            </a:r>
            <a:endParaRPr sz="1200">
              <a:solidFill>
                <a:schemeClr val="dk1"/>
              </a:solidFill>
              <a:latin typeface="Nunito"/>
              <a:ea typeface="Nunito"/>
              <a:cs typeface="Nunito"/>
              <a:sym typeface="Nunito"/>
            </a:endParaRPr>
          </a:p>
          <a:p>
            <a:pPr indent="0" lvl="0" marL="457200" rtl="0" algn="l">
              <a:spcBef>
                <a:spcPts val="0"/>
              </a:spcBef>
              <a:spcAft>
                <a:spcPts val="0"/>
              </a:spcAft>
              <a:buNone/>
            </a:pPr>
            <a:r>
              <a:rPr lang="en-US" sz="1200">
                <a:solidFill>
                  <a:schemeClr val="dk1"/>
                </a:solidFill>
                <a:latin typeface="Nunito"/>
                <a:ea typeface="Nunito"/>
                <a:cs typeface="Nunito"/>
                <a:sym typeface="Nunito"/>
              </a:rPr>
              <a:t>    "purchase_amounts": [ 35.0,50.0,100.0,120.0,150.0,203.3 ]</a:t>
            </a:r>
            <a:endParaRPr sz="1200">
              <a:solidFill>
                <a:schemeClr val="dk1"/>
              </a:solidFill>
              <a:latin typeface="Nunito"/>
              <a:ea typeface="Nunito"/>
              <a:cs typeface="Nunito"/>
              <a:sym typeface="Nunito"/>
            </a:endParaRPr>
          </a:p>
          <a:p>
            <a:pPr indent="0" lvl="0" marL="457200" rtl="0" algn="l">
              <a:spcBef>
                <a:spcPts val="0"/>
              </a:spcBef>
              <a:spcAft>
                <a:spcPts val="0"/>
              </a:spcAft>
              <a:buNone/>
            </a:pPr>
            <a:r>
              <a:rPr lang="en-US" sz="1200">
                <a:solidFill>
                  <a:schemeClr val="dk1"/>
                </a:solidFill>
                <a:latin typeface="Nunito"/>
                <a:ea typeface="Nunito"/>
                <a:cs typeface="Nunito"/>
                <a:sym typeface="Nunito"/>
              </a:rPr>
              <a:t>  },</a:t>
            </a:r>
            <a:endParaRPr sz="1200">
              <a:solidFill>
                <a:schemeClr val="dk1"/>
              </a:solidFill>
              <a:latin typeface="Nunito"/>
              <a:ea typeface="Nunito"/>
              <a:cs typeface="Nunito"/>
              <a:sym typeface="Nunito"/>
            </a:endParaRPr>
          </a:p>
          <a:p>
            <a:pPr indent="0" lvl="0" marL="457200" rtl="0" algn="l">
              <a:spcBef>
                <a:spcPts val="0"/>
              </a:spcBef>
              <a:spcAft>
                <a:spcPts val="0"/>
              </a:spcAft>
              <a:buNone/>
            </a:pPr>
            <a:r>
              <a:rPr lang="en-US" sz="1200">
                <a:solidFill>
                  <a:schemeClr val="dk1"/>
                </a:solidFill>
                <a:latin typeface="Nunito"/>
                <a:ea typeface="Nunito"/>
                <a:cs typeface="Nunito"/>
                <a:sym typeface="Nunito"/>
              </a:rPr>
              <a:t>    </a:t>
            </a:r>
            <a:r>
              <a:rPr b="1" lang="en-US" sz="1200">
                <a:solidFill>
                  <a:schemeClr val="dk1"/>
                </a:solidFill>
                <a:latin typeface="Nunito"/>
                <a:ea typeface="Nunito"/>
                <a:cs typeface="Nunito"/>
                <a:sym typeface="Nunito"/>
              </a:rPr>
              <a:t>"request_maintenance_otp": true</a:t>
            </a:r>
            <a:endParaRPr sz="1200">
              <a:solidFill>
                <a:schemeClr val="dk1"/>
              </a:solidFill>
              <a:latin typeface="Nunito"/>
              <a:ea typeface="Nunito"/>
              <a:cs typeface="Nunito"/>
              <a:sym typeface="Nunito"/>
            </a:endParaRPr>
          </a:p>
          <a:p>
            <a:pPr indent="0" lvl="0" marL="457200" rtl="0" algn="l">
              <a:spcBef>
                <a:spcPts val="0"/>
              </a:spcBef>
              <a:spcAft>
                <a:spcPts val="0"/>
              </a:spcAft>
              <a:buNone/>
            </a:pPr>
            <a:r>
              <a:rPr lang="en-US" sz="1200">
                <a:solidFill>
                  <a:schemeClr val="dk1"/>
                </a:solidFill>
                <a:latin typeface="Nunito"/>
                <a:ea typeface="Nunito"/>
                <a:cs typeface="Nunito"/>
                <a:sym typeface="Nunito"/>
              </a:rPr>
              <a:t>}</a:t>
            </a:r>
            <a:endParaRPr sz="1200">
              <a:solidFill>
                <a:schemeClr val="dk1"/>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7" name="Google Shape;237;p29"/>
          <p:cNvSpPr txBox="1"/>
          <p:nvPr>
            <p:ph type="title"/>
          </p:nvPr>
        </p:nvSpPr>
        <p:spPr>
          <a:xfrm>
            <a:off x="7200375" y="2107650"/>
            <a:ext cx="4635900" cy="1455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KP Battery Performance Improvements</a:t>
            </a:r>
            <a:endParaRPr/>
          </a:p>
        </p:txBody>
      </p:sp>
      <p:sp>
        <p:nvSpPr>
          <p:cNvPr id="238" name="Google Shape;238;p29"/>
          <p:cNvSpPr txBox="1"/>
          <p:nvPr>
            <p:ph idx="1" type="subTitle"/>
          </p:nvPr>
        </p:nvSpPr>
        <p:spPr>
          <a:xfrm>
            <a:off x="6911762" y="4668895"/>
            <a:ext cx="5095800" cy="74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 Battery Performance Improvements</a:t>
            </a:r>
            <a:endParaRPr/>
          </a:p>
        </p:txBody>
      </p:sp>
      <p:sp>
        <p:nvSpPr>
          <p:cNvPr id="245" name="Google Shape;245;p30"/>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46" name="Google Shape;246;p30"/>
          <p:cNvSpPr txBox="1"/>
          <p:nvPr/>
        </p:nvSpPr>
        <p:spPr>
          <a:xfrm>
            <a:off x="460050" y="1401550"/>
            <a:ext cx="11009100" cy="46218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Nunito"/>
              <a:buChar char="●"/>
            </a:pPr>
            <a:r>
              <a:rPr lang="en-US" sz="1900">
                <a:latin typeface="Nunito"/>
                <a:ea typeface="Nunito"/>
                <a:cs typeface="Nunito"/>
                <a:sym typeface="Nunito"/>
              </a:rPr>
              <a:t>Battery Low threshold to be configurable using the config string</a:t>
            </a:r>
            <a:endParaRPr sz="1900">
              <a:latin typeface="Nunito"/>
              <a:ea typeface="Nunito"/>
              <a:cs typeface="Nunito"/>
              <a:sym typeface="Nunito"/>
            </a:endParaRPr>
          </a:p>
          <a:p>
            <a:pPr indent="-349250" lvl="0" marL="457200" rtl="0" algn="l">
              <a:spcBef>
                <a:spcPts val="0"/>
              </a:spcBef>
              <a:spcAft>
                <a:spcPts val="0"/>
              </a:spcAft>
              <a:buSzPts val="1900"/>
              <a:buFont typeface="Nunito"/>
              <a:buChar char="●"/>
            </a:pPr>
            <a:r>
              <a:rPr lang="en-US" sz="1900">
                <a:latin typeface="Nunito"/>
                <a:ea typeface="Nunito"/>
                <a:cs typeface="Nunito"/>
                <a:sym typeface="Nunito"/>
              </a:rPr>
              <a:t>We will add a </a:t>
            </a:r>
            <a:r>
              <a:rPr b="1" lang="en-US" sz="1900">
                <a:latin typeface="Nunito"/>
                <a:ea typeface="Nunito"/>
                <a:cs typeface="Nunito"/>
                <a:sym typeface="Nunito"/>
              </a:rPr>
              <a:t>BL</a:t>
            </a:r>
            <a:r>
              <a:rPr lang="en-US" sz="1900">
                <a:latin typeface="Nunito"/>
                <a:ea typeface="Nunito"/>
                <a:cs typeface="Nunito"/>
                <a:sym typeface="Nunito"/>
              </a:rPr>
              <a:t> parameter to config string to represent this threshold</a:t>
            </a:r>
            <a:endParaRPr sz="1900">
              <a:latin typeface="Nunito"/>
              <a:ea typeface="Nunito"/>
              <a:cs typeface="Nunito"/>
              <a:sym typeface="Nunito"/>
            </a:endParaRPr>
          </a:p>
          <a:p>
            <a:pPr indent="-349250" lvl="0" marL="457200" rtl="0" algn="l">
              <a:spcBef>
                <a:spcPts val="0"/>
              </a:spcBef>
              <a:spcAft>
                <a:spcPts val="0"/>
              </a:spcAft>
              <a:buSzPts val="1900"/>
              <a:buFont typeface="Nunito"/>
              <a:buChar char="●"/>
            </a:pPr>
            <a:r>
              <a:rPr lang="en-US" sz="1900">
                <a:latin typeface="Nunito"/>
                <a:ea typeface="Nunito"/>
                <a:cs typeface="Nunito"/>
                <a:sym typeface="Nunito"/>
              </a:rPr>
              <a:t>On KOKO Core, BL parameter will be updatable via the config section and via bulk actions</a:t>
            </a:r>
            <a:endParaRPr sz="190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52" name="Google Shape;252;p31"/>
          <p:cNvSpPr txBox="1"/>
          <p:nvPr>
            <p:ph type="title"/>
          </p:nvPr>
        </p:nvSpPr>
        <p:spPr>
          <a:xfrm>
            <a:off x="6858250" y="2694812"/>
            <a:ext cx="50958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Other KRPI Changes</a:t>
            </a:r>
            <a:endParaRPr/>
          </a:p>
        </p:txBody>
      </p:sp>
      <p:sp>
        <p:nvSpPr>
          <p:cNvPr id="253" name="Google Shape;253;p3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Other KRPI Changes</a:t>
            </a:r>
            <a:endParaRPr/>
          </a:p>
        </p:txBody>
      </p:sp>
      <p:sp>
        <p:nvSpPr>
          <p:cNvPr id="260" name="Google Shape;260;p3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61" name="Google Shape;261;p32"/>
          <p:cNvSpPr txBox="1"/>
          <p:nvPr/>
        </p:nvSpPr>
        <p:spPr>
          <a:xfrm>
            <a:off x="460050" y="1401550"/>
            <a:ext cx="11009100" cy="46218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Nunito"/>
              <a:buChar char="●"/>
            </a:pPr>
            <a:r>
              <a:rPr lang="en-US" sz="1900">
                <a:latin typeface="Nunito"/>
                <a:ea typeface="Nunito"/>
                <a:cs typeface="Nunito"/>
                <a:sym typeface="Nunito"/>
              </a:rPr>
              <a:t>Remove active task polling on Ambient and Dashboard screens. We will use the mqtt control message and pull-to-refresh on the dashboard screen.</a:t>
            </a:r>
            <a:endParaRPr sz="1900">
              <a:latin typeface="Nunito"/>
              <a:ea typeface="Nunito"/>
              <a:cs typeface="Nunito"/>
              <a:sym typeface="Nunito"/>
            </a:endParaRPr>
          </a:p>
          <a:p>
            <a:pPr indent="-349250" lvl="0" marL="457200" rtl="0" algn="l">
              <a:spcBef>
                <a:spcPts val="0"/>
              </a:spcBef>
              <a:spcAft>
                <a:spcPts val="0"/>
              </a:spcAft>
              <a:buSzPts val="1900"/>
              <a:buFont typeface="Nunito"/>
              <a:buChar char="●"/>
            </a:pPr>
            <a:r>
              <a:rPr lang="en-US" sz="1900">
                <a:latin typeface="Nunito"/>
                <a:ea typeface="Nunito"/>
                <a:cs typeface="Nunito"/>
                <a:sym typeface="Nunito"/>
              </a:rPr>
              <a:t>Remove unnecessary </a:t>
            </a:r>
            <a:r>
              <a:rPr b="1" lang="en-US" sz="1900">
                <a:latin typeface="Nunito"/>
                <a:ea typeface="Nunito"/>
                <a:cs typeface="Nunito"/>
                <a:sym typeface="Nunito"/>
              </a:rPr>
              <a:t>FuelPointToken</a:t>
            </a:r>
            <a:r>
              <a:rPr lang="en-US" sz="1900">
                <a:latin typeface="Nunito"/>
                <a:ea typeface="Nunito"/>
                <a:cs typeface="Nunito"/>
                <a:sym typeface="Nunito"/>
              </a:rPr>
              <a:t> header from </a:t>
            </a:r>
            <a:r>
              <a:rPr b="1" lang="en-US" sz="1900">
                <a:latin typeface="Nunito"/>
                <a:ea typeface="Nunito"/>
                <a:cs typeface="Nunito"/>
                <a:sym typeface="Nunito"/>
              </a:rPr>
              <a:t>v3/kp/inventory/my-pre-order</a:t>
            </a:r>
            <a:endParaRPr b="1" sz="1900">
              <a:latin typeface="Nunito"/>
              <a:ea typeface="Nunito"/>
              <a:cs typeface="Nunito"/>
              <a:sym typeface="Nunito"/>
            </a:endParaRPr>
          </a:p>
          <a:p>
            <a:pPr indent="-349250" lvl="0" marL="457200" rtl="0" algn="l">
              <a:spcBef>
                <a:spcPts val="0"/>
              </a:spcBef>
              <a:spcAft>
                <a:spcPts val="0"/>
              </a:spcAft>
              <a:buSzPts val="1900"/>
              <a:buFont typeface="Nunito"/>
              <a:buChar char="●"/>
            </a:pPr>
            <a:r>
              <a:rPr lang="en-US" sz="2000">
                <a:solidFill>
                  <a:schemeClr val="dk1"/>
                </a:solidFill>
                <a:latin typeface="Nunito"/>
                <a:ea typeface="Nunito"/>
                <a:cs typeface="Nunito"/>
                <a:sym typeface="Nunito"/>
              </a:rPr>
              <a:t>[Bugfix] </a:t>
            </a:r>
            <a:r>
              <a:rPr lang="en-US" sz="1900">
                <a:latin typeface="Nunito"/>
                <a:ea typeface="Nunito"/>
                <a:cs typeface="Nunito"/>
                <a:sym typeface="Nunito"/>
              </a:rPr>
              <a:t>Resolve cases where firmware verification fails yet the correct firmware is already installed</a:t>
            </a:r>
            <a:endParaRPr sz="1900">
              <a:latin typeface="Nunito"/>
              <a:ea typeface="Nunito"/>
              <a:cs typeface="Nunito"/>
              <a:sym typeface="Nunito"/>
            </a:endParaRPr>
          </a:p>
          <a:p>
            <a:pPr indent="-349250" lvl="0" marL="457200" rtl="0" algn="l">
              <a:spcBef>
                <a:spcPts val="0"/>
              </a:spcBef>
              <a:spcAft>
                <a:spcPts val="0"/>
              </a:spcAft>
              <a:buSzPts val="1900"/>
              <a:buFont typeface="Nunito"/>
              <a:buChar char="●"/>
            </a:pPr>
            <a:r>
              <a:rPr lang="en-US" sz="1900">
                <a:latin typeface="Nunito"/>
                <a:ea typeface="Nunito"/>
                <a:cs typeface="Nunito"/>
                <a:sym typeface="Nunito"/>
              </a:rPr>
              <a:t>Split </a:t>
            </a:r>
            <a:r>
              <a:rPr b="1" lang="en-US">
                <a:latin typeface="Nunito"/>
                <a:ea typeface="Nunito"/>
                <a:cs typeface="Nunito"/>
                <a:sym typeface="Nunito"/>
              </a:rPr>
              <a:t>MODEM_MODBUS_REQUEST_RECEIVED</a:t>
            </a:r>
            <a:r>
              <a:rPr b="1" lang="en-US" sz="1900">
                <a:latin typeface="Nunito"/>
                <a:ea typeface="Nunito"/>
                <a:cs typeface="Nunito"/>
                <a:sym typeface="Nunito"/>
              </a:rPr>
              <a:t> </a:t>
            </a:r>
            <a:r>
              <a:rPr lang="en-US" sz="1900">
                <a:latin typeface="Nunito"/>
                <a:ea typeface="Nunito"/>
                <a:cs typeface="Nunito"/>
                <a:sym typeface="Nunito"/>
              </a:rPr>
              <a:t>event into</a:t>
            </a:r>
            <a:r>
              <a:rPr b="1" lang="en-US" sz="1900">
                <a:latin typeface="Nunito"/>
                <a:ea typeface="Nunito"/>
                <a:cs typeface="Nunito"/>
                <a:sym typeface="Nunito"/>
              </a:rPr>
              <a:t> </a:t>
            </a:r>
            <a:r>
              <a:rPr b="1" lang="en-US">
                <a:latin typeface="Nunito"/>
                <a:ea typeface="Nunito"/>
                <a:cs typeface="Nunito"/>
                <a:sym typeface="Nunito"/>
              </a:rPr>
              <a:t>MODBUS_SIM_SWITCH_REQUEST_RECEIVED</a:t>
            </a:r>
            <a:r>
              <a:rPr b="1" lang="en-US" sz="1900">
                <a:latin typeface="Nunito"/>
                <a:ea typeface="Nunito"/>
                <a:cs typeface="Nunito"/>
                <a:sym typeface="Nunito"/>
              </a:rPr>
              <a:t> </a:t>
            </a:r>
            <a:r>
              <a:rPr lang="en-US" sz="1900">
                <a:latin typeface="Nunito"/>
                <a:ea typeface="Nunito"/>
                <a:cs typeface="Nunito"/>
                <a:sym typeface="Nunito"/>
              </a:rPr>
              <a:t>and</a:t>
            </a:r>
            <a:r>
              <a:rPr b="1" lang="en-US" sz="1900">
                <a:latin typeface="Nunito"/>
                <a:ea typeface="Nunito"/>
                <a:cs typeface="Nunito"/>
                <a:sym typeface="Nunito"/>
              </a:rPr>
              <a:t> </a:t>
            </a:r>
            <a:r>
              <a:rPr b="1" lang="en-US">
                <a:latin typeface="Nunito"/>
                <a:ea typeface="Nunito"/>
                <a:cs typeface="Nunito"/>
                <a:sym typeface="Nunito"/>
              </a:rPr>
              <a:t>MODBUS_RESTART_REQUEST_RECEIVED</a:t>
            </a:r>
            <a:endParaRPr b="1">
              <a:latin typeface="Nunito"/>
              <a:ea typeface="Nunito"/>
              <a:cs typeface="Nunito"/>
              <a:sym typeface="Nunito"/>
            </a:endParaRPr>
          </a:p>
          <a:p>
            <a:pPr indent="-355600" lvl="0" marL="457200" rtl="0" algn="l">
              <a:spcBef>
                <a:spcPts val="0"/>
              </a:spcBef>
              <a:spcAft>
                <a:spcPts val="0"/>
              </a:spcAft>
              <a:buSzPts val="2000"/>
              <a:buFont typeface="Nunito"/>
              <a:buChar char="●"/>
            </a:pPr>
            <a:r>
              <a:rPr lang="en-US" sz="2000">
                <a:solidFill>
                  <a:schemeClr val="dk1"/>
                </a:solidFill>
                <a:latin typeface="Nunito"/>
                <a:ea typeface="Nunito"/>
                <a:cs typeface="Nunito"/>
                <a:sym typeface="Nunito"/>
              </a:rPr>
              <a:t>[Bugfix] </a:t>
            </a:r>
            <a:r>
              <a:rPr lang="en-US" sz="2000">
                <a:latin typeface="Nunito"/>
                <a:ea typeface="Nunito"/>
                <a:cs typeface="Nunito"/>
                <a:sym typeface="Nunito"/>
              </a:rPr>
              <a:t>Check for null last_sequence_number values on KP details response to prevent KP from crashing</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US" sz="2000">
                <a:latin typeface="Nunito"/>
                <a:ea typeface="Nunito"/>
                <a:cs typeface="Nunito"/>
                <a:sym typeface="Nunito"/>
              </a:rPr>
              <a:t>Replace javascript usage on webviews with overriding urls to enhance security. </a:t>
            </a:r>
            <a:r>
              <a:rPr lang="en-US" sz="2000" u="sng">
                <a:solidFill>
                  <a:schemeClr val="hlink"/>
                </a:solidFill>
                <a:latin typeface="Nunito"/>
                <a:ea typeface="Nunito"/>
                <a:cs typeface="Nunito"/>
                <a:sym typeface="Nunito"/>
                <a:hlinkClick r:id="rId3"/>
              </a:rPr>
              <a:t>More info</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US" sz="2000">
                <a:latin typeface="Nunito"/>
                <a:ea typeface="Nunito"/>
                <a:cs typeface="Nunito"/>
                <a:sym typeface="Nunito"/>
              </a:rPr>
              <a:t>[Bugfix] Prevent dispense_debug enabling from leaking out of the maintenance interface</a:t>
            </a:r>
            <a:endParaRPr sz="2000">
              <a:latin typeface="Nunito"/>
              <a:ea typeface="Nunito"/>
              <a:cs typeface="Nunito"/>
              <a:sym typeface="Nunito"/>
            </a:endParaRPr>
          </a:p>
          <a:p>
            <a:pPr indent="0" lvl="0" marL="457200" rtl="0" algn="l">
              <a:spcBef>
                <a:spcPts val="0"/>
              </a:spcBef>
              <a:spcAft>
                <a:spcPts val="0"/>
              </a:spcAft>
              <a:buNone/>
            </a:pPr>
            <a:r>
              <a:t/>
            </a:r>
            <a:endParaRPr sz="1900">
              <a:latin typeface="Nunito"/>
              <a:ea typeface="Nunito"/>
              <a:cs typeface="Nunito"/>
              <a:sym typeface="Nunito"/>
            </a:endParaRPr>
          </a:p>
          <a:p>
            <a:pPr indent="0" lvl="0" marL="457200" rtl="0" algn="l">
              <a:spcBef>
                <a:spcPts val="0"/>
              </a:spcBef>
              <a:spcAft>
                <a:spcPts val="0"/>
              </a:spcAft>
              <a:buNone/>
            </a:pPr>
            <a:r>
              <a:t/>
            </a:r>
            <a:endParaRPr sz="1900">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3"/>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Brian - </a:t>
            </a:r>
            <a:r>
              <a:rPr lang="en-US" sz="2000"/>
              <a:t>b.onyando@kokonetworks.com</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1" name="Google Shape;171;p2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3200"/>
              <a:t>KP Event Improvements</a:t>
            </a:r>
            <a:endParaRPr/>
          </a:p>
        </p:txBody>
      </p:sp>
      <p:sp>
        <p:nvSpPr>
          <p:cNvPr id="172" name="Google Shape;172;p2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p>
            <a:pPr indent="-381000" lvl="0" marL="457200" rtl="0" algn="l">
              <a:lnSpc>
                <a:spcPct val="90000"/>
              </a:lnSpc>
              <a:spcBef>
                <a:spcPts val="0"/>
              </a:spcBef>
              <a:spcAft>
                <a:spcPts val="0"/>
              </a:spcAft>
              <a:buSzPts val="2400"/>
              <a:buAutoNum type="arabicPeriod"/>
            </a:pPr>
            <a:r>
              <a:rPr lang="en-US"/>
              <a:t>v3 event api</a:t>
            </a:r>
            <a:endParaRPr/>
          </a:p>
          <a:p>
            <a:pPr indent="-381000" lvl="0" marL="457200" rtl="0" algn="l">
              <a:lnSpc>
                <a:spcPct val="90000"/>
              </a:lnSpc>
              <a:spcBef>
                <a:spcPts val="0"/>
              </a:spcBef>
              <a:spcAft>
                <a:spcPts val="0"/>
              </a:spcAft>
              <a:buSzPts val="2400"/>
              <a:buAutoNum type="arabicPeriod"/>
            </a:pPr>
            <a:r>
              <a:rPr lang="en-US"/>
              <a:t>KP process state transition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nvSpPr>
        <p:spPr>
          <a:xfrm>
            <a:off x="458700" y="2673650"/>
            <a:ext cx="3965700" cy="3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latin typeface="Nunito"/>
                <a:ea typeface="Nunito"/>
                <a:cs typeface="Nunito"/>
                <a:sym typeface="Nunito"/>
              </a:rPr>
              <a:t>{</a:t>
            </a:r>
            <a:endParaRPr sz="12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sz="1200">
                <a:latin typeface="Nunito"/>
                <a:ea typeface="Nunito"/>
                <a:cs typeface="Nunito"/>
                <a:sym typeface="Nunito"/>
              </a:rPr>
              <a:t>    "event_source_type":"kokopoint_app",</a:t>
            </a:r>
            <a:endParaRPr sz="12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sz="1200">
                <a:latin typeface="Nunito"/>
                <a:ea typeface="Nunito"/>
                <a:cs typeface="Nunito"/>
                <a:sym typeface="Nunito"/>
              </a:rPr>
              <a:t>    "source_id":&lt;kp_id&gt;,     </a:t>
            </a:r>
            <a:endParaRPr sz="12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sz="1200">
                <a:latin typeface="Nunito"/>
                <a:ea typeface="Nunito"/>
                <a:cs typeface="Nunito"/>
                <a:sym typeface="Nunito"/>
              </a:rPr>
              <a:t>    </a:t>
            </a:r>
            <a:r>
              <a:rPr lang="en-US" sz="1200">
                <a:solidFill>
                  <a:srgbClr val="6AA84F"/>
                </a:solidFill>
                <a:latin typeface="Nunito"/>
                <a:ea typeface="Nunito"/>
                <a:cs typeface="Nunito"/>
                <a:sym typeface="Nunito"/>
              </a:rPr>
              <a:t>"source_user_type":"user",</a:t>
            </a:r>
            <a:endParaRPr sz="1200">
              <a:solidFill>
                <a:srgbClr val="6AA84F"/>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sz="1200">
                <a:latin typeface="Nunito"/>
                <a:ea typeface="Nunito"/>
                <a:cs typeface="Nunito"/>
                <a:sym typeface="Nunito"/>
              </a:rPr>
              <a:t>    </a:t>
            </a:r>
            <a:r>
              <a:rPr lang="en-US" sz="1200">
                <a:solidFill>
                  <a:srgbClr val="6AA84F"/>
                </a:solidFill>
                <a:latin typeface="Nunito"/>
                <a:ea typeface="Nunito"/>
                <a:cs typeface="Nunito"/>
                <a:sym typeface="Nunito"/>
              </a:rPr>
              <a:t>"source_user_id":&lt;user_id&gt;,</a:t>
            </a:r>
            <a:endParaRPr sz="1200">
              <a:solidFill>
                <a:srgbClr val="6AA84F"/>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sz="1200">
                <a:latin typeface="Nunito"/>
                <a:ea typeface="Nunito"/>
                <a:cs typeface="Nunito"/>
                <a:sym typeface="Nunito"/>
              </a:rPr>
              <a:t>    "event_system_process_type":"</a:t>
            </a:r>
            <a:r>
              <a:rPr b="1" lang="en-US" sz="1200">
                <a:latin typeface="Nunito"/>
                <a:ea typeface="Nunito"/>
                <a:cs typeface="Nunito"/>
                <a:sym typeface="Nunito"/>
              </a:rPr>
              <a:t>&lt;system_process&gt;</a:t>
            </a:r>
            <a:r>
              <a:rPr lang="en-US" sz="1200">
                <a:latin typeface="Nunito"/>
                <a:ea typeface="Nunito"/>
                <a:cs typeface="Nunito"/>
                <a:sym typeface="Nunito"/>
              </a:rPr>
              <a:t>",</a:t>
            </a:r>
            <a:endParaRPr sz="12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sz="1200">
                <a:latin typeface="Nunito"/>
                <a:ea typeface="Nunito"/>
                <a:cs typeface="Nunito"/>
                <a:sym typeface="Nunito"/>
              </a:rPr>
              <a:t>    "process_id":&lt;process_id&gt;,</a:t>
            </a:r>
            <a:endParaRPr sz="12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sz="1200">
                <a:latin typeface="Nunito"/>
                <a:ea typeface="Nunito"/>
                <a:cs typeface="Nunito"/>
                <a:sym typeface="Nunito"/>
              </a:rPr>
              <a:t>    "event_code":&lt;code&gt;,</a:t>
            </a:r>
            <a:endParaRPr sz="12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sz="1200">
                <a:latin typeface="Nunito"/>
                <a:ea typeface="Nunito"/>
                <a:cs typeface="Nunito"/>
                <a:sym typeface="Nunito"/>
              </a:rPr>
              <a:t>    "hardware_id":"&lt;android_id&gt;",</a:t>
            </a:r>
            <a:endParaRPr sz="12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sz="1200">
                <a:latin typeface="Nunito"/>
                <a:ea typeface="Nunito"/>
                <a:cs typeface="Nunito"/>
                <a:sym typeface="Nunito"/>
              </a:rPr>
              <a:t>    "event_information":{</a:t>
            </a:r>
            <a:endParaRPr sz="12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sz="1200">
                <a:latin typeface="Nunito"/>
                <a:ea typeface="Nunito"/>
                <a:cs typeface="Nunito"/>
                <a:sym typeface="Nunito"/>
              </a:rPr>
              <a:t>        "&lt;key&gt;": "&lt;details&gt;"</a:t>
            </a:r>
            <a:endParaRPr sz="12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sz="1200">
                <a:latin typeface="Nunito"/>
                <a:ea typeface="Nunito"/>
                <a:cs typeface="Nunito"/>
                <a:sym typeface="Nunito"/>
              </a:rPr>
              <a:t>    }</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i="1" lang="en-US" sz="1200">
                <a:latin typeface="Nunito"/>
                <a:ea typeface="Nunito"/>
                <a:cs typeface="Nunito"/>
                <a:sym typeface="Nunito"/>
              </a:rPr>
              <a:t>**</a:t>
            </a:r>
            <a:r>
              <a:rPr i="1" lang="en-US" sz="1100">
                <a:latin typeface="Nunito"/>
                <a:ea typeface="Nunito"/>
                <a:cs typeface="Nunito"/>
                <a:sym typeface="Nunito"/>
              </a:rPr>
              <a:t>source_user_type and source_user_id will only be included when a user is logged in</a:t>
            </a:r>
            <a:endParaRPr i="1" sz="1100">
              <a:latin typeface="Nunito"/>
              <a:ea typeface="Nunito"/>
              <a:cs typeface="Nunito"/>
              <a:sym typeface="Nunito"/>
            </a:endParaRPr>
          </a:p>
        </p:txBody>
      </p:sp>
      <p:graphicFrame>
        <p:nvGraphicFramePr>
          <p:cNvPr id="178" name="Google Shape;178;p21"/>
          <p:cNvGraphicFramePr/>
          <p:nvPr/>
        </p:nvGraphicFramePr>
        <p:xfrm>
          <a:off x="6324600" y="2673650"/>
          <a:ext cx="3000000" cy="3000000"/>
        </p:xfrm>
        <a:graphic>
          <a:graphicData uri="http://schemas.openxmlformats.org/drawingml/2006/table">
            <a:tbl>
              <a:tblPr>
                <a:noFill/>
                <a:tableStyleId>{F18CCE26-D56D-4C31-8DB3-F1F0E4CBFCD6}</a:tableStyleId>
              </a:tblPr>
              <a:tblGrid>
                <a:gridCol w="2335700"/>
                <a:gridCol w="2335700"/>
              </a:tblGrid>
              <a:tr h="370400">
                <a:tc>
                  <a:txBody>
                    <a:bodyPr/>
                    <a:lstStyle/>
                    <a:p>
                      <a:pPr indent="0" lvl="0" marL="0" rtl="0" algn="l">
                        <a:spcBef>
                          <a:spcPts val="0"/>
                        </a:spcBef>
                        <a:spcAft>
                          <a:spcPts val="0"/>
                        </a:spcAft>
                        <a:buNone/>
                      </a:pPr>
                      <a:r>
                        <a:rPr b="1" lang="en-US" sz="1200"/>
                        <a:t>System process</a:t>
                      </a:r>
                      <a:endParaRPr b="1" sz="1200"/>
                    </a:p>
                  </a:txBody>
                  <a:tcPr marT="91425" marB="91425" marR="91425" marL="91425"/>
                </a:tc>
                <a:tc>
                  <a:txBody>
                    <a:bodyPr/>
                    <a:lstStyle/>
                    <a:p>
                      <a:pPr indent="0" lvl="0" marL="0" rtl="0" algn="l">
                        <a:spcBef>
                          <a:spcPts val="0"/>
                        </a:spcBef>
                        <a:spcAft>
                          <a:spcPts val="0"/>
                        </a:spcAft>
                        <a:buNone/>
                      </a:pPr>
                      <a:r>
                        <a:rPr b="1" lang="en-US"/>
                        <a:t>Id</a:t>
                      </a:r>
                      <a:endParaRPr b="1"/>
                    </a:p>
                  </a:txBody>
                  <a:tcPr marT="91425" marB="91425" marR="91425" marL="91425"/>
                </a:tc>
              </a:tr>
              <a:tr h="370400">
                <a:tc>
                  <a:txBody>
                    <a:bodyPr/>
                    <a:lstStyle/>
                    <a:p>
                      <a:pPr indent="0" lvl="0" marL="0" rtl="0" algn="l">
                        <a:spcBef>
                          <a:spcPts val="0"/>
                        </a:spcBef>
                        <a:spcAft>
                          <a:spcPts val="0"/>
                        </a:spcAft>
                        <a:buNone/>
                      </a:pPr>
                      <a:r>
                        <a:rPr lang="en-US"/>
                        <a:t>customer</a:t>
                      </a:r>
                      <a:endParaRPr/>
                    </a:p>
                  </a:txBody>
                  <a:tcPr marT="91425" marB="91425" marR="91425" marL="91425"/>
                </a:tc>
                <a:tc>
                  <a:txBody>
                    <a:bodyPr/>
                    <a:lstStyle/>
                    <a:p>
                      <a:pPr indent="0" lvl="0" marL="0" rtl="0" algn="l">
                        <a:spcBef>
                          <a:spcPts val="0"/>
                        </a:spcBef>
                        <a:spcAft>
                          <a:spcPts val="0"/>
                        </a:spcAft>
                        <a:buNone/>
                      </a:pPr>
                      <a:r>
                        <a:rPr lang="en-US"/>
                        <a:t>1</a:t>
                      </a:r>
                      <a:endParaRPr/>
                    </a:p>
                  </a:txBody>
                  <a:tcPr marT="91425" marB="91425" marR="91425" marL="91425"/>
                </a:tc>
              </a:tr>
              <a:tr h="370400">
                <a:tc>
                  <a:txBody>
                    <a:bodyPr/>
                    <a:lstStyle/>
                    <a:p>
                      <a:pPr indent="0" lvl="0" marL="0" rtl="0" algn="l">
                        <a:spcBef>
                          <a:spcPts val="0"/>
                        </a:spcBef>
                        <a:spcAft>
                          <a:spcPts val="0"/>
                        </a:spcAft>
                        <a:buNone/>
                      </a:pPr>
                      <a:r>
                        <a:rPr lang="en-US"/>
                        <a:t>maintenance</a:t>
                      </a:r>
                      <a:endParaRPr/>
                    </a:p>
                  </a:txBody>
                  <a:tcPr marT="91425" marB="91425" marR="91425" marL="91425"/>
                </a:tc>
                <a:tc>
                  <a:txBody>
                    <a:bodyPr/>
                    <a:lstStyle/>
                    <a:p>
                      <a:pPr indent="0" lvl="0" marL="0" rtl="0" algn="l">
                        <a:spcBef>
                          <a:spcPts val="0"/>
                        </a:spcBef>
                        <a:spcAft>
                          <a:spcPts val="0"/>
                        </a:spcAft>
                        <a:buNone/>
                      </a:pPr>
                      <a:r>
                        <a:rPr lang="en-US"/>
                        <a:t>2</a:t>
                      </a:r>
                      <a:endParaRPr/>
                    </a:p>
                  </a:txBody>
                  <a:tcPr marT="91425" marB="91425" marR="91425" marL="91425"/>
                </a:tc>
              </a:tr>
              <a:tr h="370400">
                <a:tc>
                  <a:txBody>
                    <a:bodyPr/>
                    <a:lstStyle/>
                    <a:p>
                      <a:pPr indent="0" lvl="0" marL="0" rtl="0" algn="l">
                        <a:spcBef>
                          <a:spcPts val="0"/>
                        </a:spcBef>
                        <a:spcAft>
                          <a:spcPts val="0"/>
                        </a:spcAft>
                        <a:buNone/>
                      </a:pPr>
                      <a:r>
                        <a:rPr lang="en-US"/>
                        <a:t>kokopoint_refill</a:t>
                      </a:r>
                      <a:endParaRPr/>
                    </a:p>
                  </a:txBody>
                  <a:tcPr marT="91425" marB="91425" marR="91425" marL="91425"/>
                </a:tc>
                <a:tc>
                  <a:txBody>
                    <a:bodyPr/>
                    <a:lstStyle/>
                    <a:p>
                      <a:pPr indent="0" lvl="0" marL="0" rtl="0" algn="l">
                        <a:spcBef>
                          <a:spcPts val="0"/>
                        </a:spcBef>
                        <a:spcAft>
                          <a:spcPts val="0"/>
                        </a:spcAft>
                        <a:buNone/>
                      </a:pPr>
                      <a:r>
                        <a:rPr lang="en-US"/>
                        <a:t>3</a:t>
                      </a:r>
                      <a:endParaRPr/>
                    </a:p>
                  </a:txBody>
                  <a:tcPr marT="91425" marB="91425" marR="91425" marL="91425"/>
                </a:tc>
              </a:tr>
              <a:tr h="370400">
                <a:tc>
                  <a:txBody>
                    <a:bodyPr/>
                    <a:lstStyle/>
                    <a:p>
                      <a:pPr indent="0" lvl="0" marL="0" rtl="0" algn="l">
                        <a:spcBef>
                          <a:spcPts val="0"/>
                        </a:spcBef>
                        <a:spcAft>
                          <a:spcPts val="0"/>
                        </a:spcAft>
                        <a:buNone/>
                      </a:pPr>
                      <a:r>
                        <a:rPr lang="en-US">
                          <a:solidFill>
                            <a:schemeClr val="dk1"/>
                          </a:solidFill>
                        </a:rPr>
                        <a:t>idle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US"/>
                        <a:t>6</a:t>
                      </a:r>
                      <a:endParaRPr/>
                    </a:p>
                  </a:txBody>
                  <a:tcPr marT="91425" marB="91425" marR="91425" marL="91425"/>
                </a:tc>
              </a:tr>
            </a:tbl>
          </a:graphicData>
        </a:graphic>
      </p:graphicFrame>
      <p:pic>
        <p:nvPicPr>
          <p:cNvPr id="179" name="Google Shape;179;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0" name="Google Shape;180;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KP Event Changes - v3 API</a:t>
            </a:r>
            <a:endParaRPr/>
          </a:p>
        </p:txBody>
      </p:sp>
      <p:sp>
        <p:nvSpPr>
          <p:cNvPr id="181" name="Google Shape;181;p21"/>
          <p:cNvSpPr txBox="1"/>
          <p:nvPr>
            <p:ph idx="1" type="subTitle"/>
          </p:nvPr>
        </p:nvSpPr>
        <p:spPr>
          <a:xfrm>
            <a:off x="458700" y="1359321"/>
            <a:ext cx="11274600" cy="678300"/>
          </a:xfrm>
          <a:prstGeom prst="rect">
            <a:avLst/>
          </a:prstGeom>
          <a:noFill/>
          <a:ln>
            <a:noFill/>
          </a:ln>
        </p:spPr>
        <p:txBody>
          <a:bodyPr anchorCtr="0" anchor="t" bIns="45700" lIns="91425" spcFirstLastPara="1" rIns="91425" wrap="square" tIns="45700">
            <a:noAutofit/>
          </a:bodyPr>
          <a:lstStyle/>
          <a:p>
            <a:pPr indent="-177800" lvl="0" marL="228600" marR="0" rtl="0" algn="l">
              <a:lnSpc>
                <a:spcPct val="90000"/>
              </a:lnSpc>
              <a:spcBef>
                <a:spcPts val="0"/>
              </a:spcBef>
              <a:spcAft>
                <a:spcPts val="0"/>
              </a:spcAft>
              <a:buClr>
                <a:schemeClr val="dk1"/>
              </a:buClr>
              <a:buSzPts val="2000"/>
              <a:buFont typeface="Arial"/>
              <a:buChar char="•"/>
            </a:pPr>
            <a:r>
              <a:rPr lang="en-US" sz="2000"/>
              <a:t>KP Currently sends events via the </a:t>
            </a:r>
            <a:r>
              <a:rPr b="1" lang="en-US" sz="2000"/>
              <a:t>v2/kp/fuel-point/events</a:t>
            </a:r>
            <a:r>
              <a:rPr lang="en-US" sz="2000"/>
              <a:t> endpoint. This will be changed to make use of the available updated </a:t>
            </a:r>
            <a:r>
              <a:rPr b="1" lang="en-US" sz="2000"/>
              <a:t>v3/kp/fuel-point/events endpoint</a:t>
            </a:r>
            <a:endParaRPr sz="2000"/>
          </a:p>
        </p:txBody>
      </p:sp>
      <p:sp>
        <p:nvSpPr>
          <p:cNvPr id="182" name="Google Shape;182;p21"/>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83" name="Google Shape;183;p21"/>
          <p:cNvSpPr txBox="1"/>
          <p:nvPr/>
        </p:nvSpPr>
        <p:spPr>
          <a:xfrm>
            <a:off x="6766850" y="2240139"/>
            <a:ext cx="37869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Nunito"/>
                <a:ea typeface="Nunito"/>
                <a:cs typeface="Nunito"/>
                <a:sym typeface="Nunito"/>
              </a:rPr>
              <a:t>system_process</a:t>
            </a:r>
            <a:r>
              <a:rPr lang="en-US" sz="1200">
                <a:latin typeface="Nunito"/>
                <a:ea typeface="Nunito"/>
                <a:cs typeface="Nunito"/>
                <a:sym typeface="Nunito"/>
              </a:rPr>
              <a:t> possible values</a:t>
            </a:r>
            <a:endParaRPr sz="1200">
              <a:latin typeface="Nunito"/>
              <a:ea typeface="Nunito"/>
              <a:cs typeface="Nunito"/>
              <a:sym typeface="Nunito"/>
            </a:endParaRPr>
          </a:p>
        </p:txBody>
      </p:sp>
      <p:sp>
        <p:nvSpPr>
          <p:cNvPr id="184" name="Google Shape;184;p21"/>
          <p:cNvSpPr txBox="1"/>
          <p:nvPr/>
        </p:nvSpPr>
        <p:spPr>
          <a:xfrm>
            <a:off x="548100" y="2309739"/>
            <a:ext cx="37869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v3 KP event request</a:t>
            </a:r>
            <a:endParaRPr sz="12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KP Event Changes - Process State Transition</a:t>
            </a:r>
            <a:endParaRPr/>
          </a:p>
        </p:txBody>
      </p:sp>
      <p:pic>
        <p:nvPicPr>
          <p:cNvPr id="190" name="Google Shape;190;p22"/>
          <p:cNvPicPr preferRelativeResize="0"/>
          <p:nvPr/>
        </p:nvPicPr>
        <p:blipFill>
          <a:blip r:embed="rId3">
            <a:alphaModFix/>
          </a:blip>
          <a:stretch>
            <a:fillRect/>
          </a:stretch>
        </p:blipFill>
        <p:spPr>
          <a:xfrm>
            <a:off x="2281500" y="1614484"/>
            <a:ext cx="7153275" cy="3629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6" name="Google Shape;196;p23"/>
          <p:cNvSpPr txBox="1"/>
          <p:nvPr>
            <p:ph type="title"/>
          </p:nvPr>
        </p:nvSpPr>
        <p:spPr>
          <a:xfrm>
            <a:off x="6858225" y="2801812"/>
            <a:ext cx="50958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KPC Temperature Sensor Reliability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KPC Temp Sensor Reliability</a:t>
            </a:r>
            <a:endParaRPr/>
          </a:p>
        </p:txBody>
      </p:sp>
      <p:sp>
        <p:nvSpPr>
          <p:cNvPr id="202" name="Google Shape;202;p24"/>
          <p:cNvSpPr txBox="1"/>
          <p:nvPr/>
        </p:nvSpPr>
        <p:spPr>
          <a:xfrm>
            <a:off x="492150" y="1208975"/>
            <a:ext cx="11116200" cy="4204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Nunito"/>
              <a:buChar char="●"/>
            </a:pPr>
            <a:r>
              <a:rPr lang="en-US" sz="2000">
                <a:latin typeface="Nunito"/>
                <a:ea typeface="Nunito"/>
                <a:cs typeface="Nunito"/>
                <a:sym typeface="Nunito"/>
              </a:rPr>
              <a:t>There are instances where the KPC is not able to get temperature values from the sensors when sampling and temperature state reads OU.</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US" sz="2000">
                <a:latin typeface="Nunito"/>
                <a:ea typeface="Nunito"/>
                <a:cs typeface="Nunito"/>
                <a:sym typeface="Nunito"/>
              </a:rPr>
              <a:t>In such instances, we will re-initialize the temperature sensors and attempt to read again</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US" sz="2000">
                <a:latin typeface="Nunito"/>
                <a:ea typeface="Nunito"/>
                <a:cs typeface="Nunito"/>
                <a:sym typeface="Nunito"/>
              </a:rPr>
              <a:t>The temperature sampling process will be as shown below</a:t>
            </a:r>
            <a:endParaRPr sz="2000">
              <a:latin typeface="Nunito"/>
              <a:ea typeface="Nunito"/>
              <a:cs typeface="Nunito"/>
              <a:sym typeface="Nunito"/>
            </a:endParaRPr>
          </a:p>
        </p:txBody>
      </p:sp>
      <p:pic>
        <p:nvPicPr>
          <p:cNvPr id="203" name="Google Shape;203;p24"/>
          <p:cNvPicPr preferRelativeResize="0"/>
          <p:nvPr/>
        </p:nvPicPr>
        <p:blipFill>
          <a:blip r:embed="rId3">
            <a:alphaModFix/>
          </a:blip>
          <a:stretch>
            <a:fillRect/>
          </a:stretch>
        </p:blipFill>
        <p:spPr>
          <a:xfrm>
            <a:off x="1510430" y="2660200"/>
            <a:ext cx="8526950" cy="2629934"/>
          </a:xfrm>
          <a:prstGeom prst="rect">
            <a:avLst/>
          </a:prstGeom>
          <a:noFill/>
          <a:ln>
            <a:noFill/>
          </a:ln>
        </p:spPr>
      </p:pic>
      <p:sp>
        <p:nvSpPr>
          <p:cNvPr id="204" name="Google Shape;204;p24"/>
          <p:cNvSpPr txBox="1"/>
          <p:nvPr/>
        </p:nvSpPr>
        <p:spPr>
          <a:xfrm>
            <a:off x="513550" y="5756000"/>
            <a:ext cx="110841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Analysis: </a:t>
            </a:r>
            <a:r>
              <a:rPr lang="en-US" sz="1100" u="sng">
                <a:solidFill>
                  <a:schemeClr val="hlink"/>
                </a:solidFill>
                <a:hlinkClick r:id="rId4"/>
              </a:rPr>
              <a:t>https://docs.google.com/presentation/d/1yLqJdfnkGZJuKvxu6bEbSOBv5LJcJ0nr9MpDhyC4ohA/edit?pli=1#slide=id.g739d0c78e4_0_39</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0" name="Google Shape;210;p25"/>
          <p:cNvSpPr txBox="1"/>
          <p:nvPr>
            <p:ph type="title"/>
          </p:nvPr>
        </p:nvSpPr>
        <p:spPr>
          <a:xfrm>
            <a:off x="6740525" y="2823212"/>
            <a:ext cx="50958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KP Troubleshooting Logs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KP Troubleshooting Logs</a:t>
            </a:r>
            <a:endParaRPr/>
          </a:p>
        </p:txBody>
      </p:sp>
      <p:sp>
        <p:nvSpPr>
          <p:cNvPr id="216" name="Google Shape;216;p26"/>
          <p:cNvSpPr txBox="1"/>
          <p:nvPr/>
        </p:nvSpPr>
        <p:spPr>
          <a:xfrm>
            <a:off x="492150" y="1208975"/>
            <a:ext cx="7521300" cy="4204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Nunito"/>
              <a:buChar char="●"/>
            </a:pPr>
            <a:r>
              <a:rPr lang="en-US" sz="2000">
                <a:latin typeface="Nunito"/>
                <a:ea typeface="Nunito"/>
                <a:cs typeface="Nunito"/>
                <a:sym typeface="Nunito"/>
              </a:rPr>
              <a:t>For ease of reference, KP troubleshooting logs on s3 will be grouped by month.</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US" sz="2000">
                <a:latin typeface="Nunito"/>
                <a:ea typeface="Nunito"/>
                <a:cs typeface="Nunito"/>
                <a:sym typeface="Nunito"/>
              </a:rPr>
              <a:t>All logs for one month will be uploaded to the same folder</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US" sz="2000">
                <a:latin typeface="Nunito"/>
                <a:ea typeface="Nunito"/>
                <a:cs typeface="Nunito"/>
                <a:sym typeface="Nunito"/>
              </a:rPr>
              <a:t>Folder will have a name derived from the month and year</a:t>
            </a:r>
            <a:endParaRPr sz="2000">
              <a:latin typeface="Nunito"/>
              <a:ea typeface="Nunito"/>
              <a:cs typeface="Nunito"/>
              <a:sym typeface="Nunito"/>
            </a:endParaRPr>
          </a:p>
          <a:p>
            <a:pPr indent="0" lvl="0" marL="0" rtl="0" algn="l">
              <a:spcBef>
                <a:spcPts val="0"/>
              </a:spcBef>
              <a:spcAft>
                <a:spcPts val="0"/>
              </a:spcAft>
              <a:buNone/>
            </a:pPr>
            <a:r>
              <a:t/>
            </a:r>
            <a:endParaRPr sz="2000">
              <a:latin typeface="Nunito"/>
              <a:ea typeface="Nunito"/>
              <a:cs typeface="Nunito"/>
              <a:sym typeface="Nunito"/>
            </a:endParaRPr>
          </a:p>
          <a:p>
            <a:pPr indent="0" lvl="0" marL="0" rtl="0" algn="l">
              <a:spcBef>
                <a:spcPts val="0"/>
              </a:spcBef>
              <a:spcAft>
                <a:spcPts val="0"/>
              </a:spcAft>
              <a:buNone/>
            </a:pPr>
            <a:r>
              <a:rPr lang="en-US" sz="2000">
                <a:latin typeface="Nunito"/>
                <a:ea typeface="Nunito"/>
                <a:cs typeface="Nunito"/>
                <a:sym typeface="Nunito"/>
              </a:rPr>
              <a:t>e.g of folder names</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US" sz="2000">
                <a:latin typeface="Nunito"/>
                <a:ea typeface="Nunito"/>
                <a:cs typeface="Nunito"/>
                <a:sym typeface="Nunito"/>
              </a:rPr>
              <a:t>2020-06</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US" sz="2000">
                <a:latin typeface="Nunito"/>
                <a:ea typeface="Nunito"/>
                <a:cs typeface="Nunito"/>
                <a:sym typeface="Nunito"/>
              </a:rPr>
              <a:t>2020-07</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US" sz="2000">
                <a:latin typeface="Nunito"/>
                <a:ea typeface="Nunito"/>
                <a:cs typeface="Nunito"/>
                <a:sym typeface="Nunito"/>
              </a:rPr>
              <a:t>2020-08</a:t>
            </a:r>
            <a:endParaRPr sz="2000">
              <a:latin typeface="Nunito"/>
              <a:ea typeface="Nunito"/>
              <a:cs typeface="Nunito"/>
              <a:sym typeface="Nunito"/>
            </a:endParaRPr>
          </a:p>
        </p:txBody>
      </p:sp>
      <p:sp>
        <p:nvSpPr>
          <p:cNvPr id="217" name="Google Shape;217;p26"/>
          <p:cNvSpPr/>
          <p:nvPr/>
        </p:nvSpPr>
        <p:spPr>
          <a:xfrm>
            <a:off x="8248850" y="1251800"/>
            <a:ext cx="3348900" cy="375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txBox="1"/>
          <p:nvPr/>
        </p:nvSpPr>
        <p:spPr>
          <a:xfrm>
            <a:off x="8430800" y="1358700"/>
            <a:ext cx="2985000" cy="3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~KOKO Core will determine the folder to upload to using the name of the zip file uploaded.</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~Zip file name format: </a:t>
            </a:r>
            <a:r>
              <a:rPr i="1" lang="en-US">
                <a:latin typeface="Nunito"/>
                <a:ea typeface="Nunito"/>
                <a:cs typeface="Nunito"/>
                <a:sym typeface="Nunito"/>
              </a:rPr>
              <a:t>&lt;kp_id&gt;-dd-MMM-yyyy.zip</a:t>
            </a:r>
            <a:endParaRPr i="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e.g </a:t>
            </a:r>
            <a:r>
              <a:rPr b="1" lang="en-US" sz="1100">
                <a:solidFill>
                  <a:schemeClr val="dk1"/>
                </a:solidFill>
              </a:rPr>
              <a:t>63-04-Nov-2019.zip</a:t>
            </a:r>
            <a:endParaRPr b="1" sz="1100">
              <a:solidFill>
                <a:schemeClr val="dk1"/>
              </a:solidFill>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4" name="Google Shape;224;p27"/>
          <p:cNvSpPr txBox="1"/>
          <p:nvPr>
            <p:ph type="title"/>
          </p:nvPr>
        </p:nvSpPr>
        <p:spPr>
          <a:xfrm>
            <a:off x="6740525" y="2876687"/>
            <a:ext cx="50958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Maintenance OTP</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